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2" r:id="rId4"/>
    <p:sldId id="264" r:id="rId5"/>
    <p:sldId id="263" r:id="rId6"/>
    <p:sldId id="257" r:id="rId7"/>
    <p:sldId id="268" r:id="rId8"/>
    <p:sldId id="258" r:id="rId9"/>
    <p:sldId id="259" r:id="rId10"/>
    <p:sldId id="266" r:id="rId11"/>
    <p:sldId id="261"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1AA4A6-32A6-4F4E-9E92-5D43618CC7A7}" v="3" dt="2022-08-29T12:15:34.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Sommar" userId="8e8a847d-ff45-4c24-9f57-30608db35425" providerId="ADAL" clId="{9A1AA4A6-32A6-4F4E-9E92-5D43618CC7A7}"/>
    <pc:docChg chg="undo custSel addSld delSld modSld sldOrd">
      <pc:chgData name="Camilla Sommar" userId="8e8a847d-ff45-4c24-9f57-30608db35425" providerId="ADAL" clId="{9A1AA4A6-32A6-4F4E-9E92-5D43618CC7A7}" dt="2022-08-29T13:10:59.130" v="1832" actId="20577"/>
      <pc:docMkLst>
        <pc:docMk/>
      </pc:docMkLst>
      <pc:sldChg chg="modSp mod">
        <pc:chgData name="Camilla Sommar" userId="8e8a847d-ff45-4c24-9f57-30608db35425" providerId="ADAL" clId="{9A1AA4A6-32A6-4F4E-9E92-5D43618CC7A7}" dt="2022-08-29T11:27:57.533" v="17" actId="790"/>
        <pc:sldMkLst>
          <pc:docMk/>
          <pc:sldMk cId="2881994445" sldId="256"/>
        </pc:sldMkLst>
        <pc:spChg chg="mod">
          <ac:chgData name="Camilla Sommar" userId="8e8a847d-ff45-4c24-9f57-30608db35425" providerId="ADAL" clId="{9A1AA4A6-32A6-4F4E-9E92-5D43618CC7A7}" dt="2022-08-29T11:27:57.533" v="17" actId="790"/>
          <ac:spMkLst>
            <pc:docMk/>
            <pc:sldMk cId="2881994445" sldId="256"/>
            <ac:spMk id="2" creationId="{060AB121-1648-4972-B0B6-67CA86A9D82C}"/>
          </ac:spMkLst>
        </pc:spChg>
      </pc:sldChg>
      <pc:sldChg chg="modSp mod">
        <pc:chgData name="Camilla Sommar" userId="8e8a847d-ff45-4c24-9f57-30608db35425" providerId="ADAL" clId="{9A1AA4A6-32A6-4F4E-9E92-5D43618CC7A7}" dt="2022-08-29T13:10:59.130" v="1832" actId="20577"/>
        <pc:sldMkLst>
          <pc:docMk/>
          <pc:sldMk cId="3076645264" sldId="257"/>
        </pc:sldMkLst>
        <pc:spChg chg="mod">
          <ac:chgData name="Camilla Sommar" userId="8e8a847d-ff45-4c24-9f57-30608db35425" providerId="ADAL" clId="{9A1AA4A6-32A6-4F4E-9E92-5D43618CC7A7}" dt="2022-08-29T13:10:59.130" v="1832" actId="20577"/>
          <ac:spMkLst>
            <pc:docMk/>
            <pc:sldMk cId="3076645264" sldId="257"/>
            <ac:spMk id="2" creationId="{2F8486D7-3B1B-4AA7-BBDF-84D0AF738569}"/>
          </ac:spMkLst>
        </pc:spChg>
        <pc:spChg chg="mod">
          <ac:chgData name="Camilla Sommar" userId="8e8a847d-ff45-4c24-9f57-30608db35425" providerId="ADAL" clId="{9A1AA4A6-32A6-4F4E-9E92-5D43618CC7A7}" dt="2022-08-29T13:07:28.150" v="1710" actId="27636"/>
          <ac:spMkLst>
            <pc:docMk/>
            <pc:sldMk cId="3076645264" sldId="257"/>
            <ac:spMk id="9" creationId="{0DAE1A08-79A7-66D2-D944-B62160FA9B8E}"/>
          </ac:spMkLst>
        </pc:spChg>
      </pc:sldChg>
      <pc:sldChg chg="modSp mod">
        <pc:chgData name="Camilla Sommar" userId="8e8a847d-ff45-4c24-9f57-30608db35425" providerId="ADAL" clId="{9A1AA4A6-32A6-4F4E-9E92-5D43618CC7A7}" dt="2022-08-29T12:09:52.174" v="190" actId="20577"/>
        <pc:sldMkLst>
          <pc:docMk/>
          <pc:sldMk cId="1551465575" sldId="258"/>
        </pc:sldMkLst>
        <pc:spChg chg="mod">
          <ac:chgData name="Camilla Sommar" userId="8e8a847d-ff45-4c24-9f57-30608db35425" providerId="ADAL" clId="{9A1AA4A6-32A6-4F4E-9E92-5D43618CC7A7}" dt="2022-08-29T12:09:52.174" v="190" actId="20577"/>
          <ac:spMkLst>
            <pc:docMk/>
            <pc:sldMk cId="1551465575" sldId="258"/>
            <ac:spMk id="9" creationId="{0DAE1A08-79A7-66D2-D944-B62160FA9B8E}"/>
          </ac:spMkLst>
        </pc:spChg>
      </pc:sldChg>
      <pc:sldChg chg="modSp mod">
        <pc:chgData name="Camilla Sommar" userId="8e8a847d-ff45-4c24-9f57-30608db35425" providerId="ADAL" clId="{9A1AA4A6-32A6-4F4E-9E92-5D43618CC7A7}" dt="2022-08-29T12:19:08.321" v="677" actId="20577"/>
        <pc:sldMkLst>
          <pc:docMk/>
          <pc:sldMk cId="2829206611" sldId="259"/>
        </pc:sldMkLst>
        <pc:spChg chg="mod">
          <ac:chgData name="Camilla Sommar" userId="8e8a847d-ff45-4c24-9f57-30608db35425" providerId="ADAL" clId="{9A1AA4A6-32A6-4F4E-9E92-5D43618CC7A7}" dt="2022-08-29T11:25:27.960" v="13" actId="313"/>
          <ac:spMkLst>
            <pc:docMk/>
            <pc:sldMk cId="2829206611" sldId="259"/>
            <ac:spMk id="2" creationId="{A61F03B0-4805-4A01-91E1-2D99839E3722}"/>
          </ac:spMkLst>
        </pc:spChg>
        <pc:spChg chg="mod">
          <ac:chgData name="Camilla Sommar" userId="8e8a847d-ff45-4c24-9f57-30608db35425" providerId="ADAL" clId="{9A1AA4A6-32A6-4F4E-9E92-5D43618CC7A7}" dt="2022-08-29T12:19:08.321" v="677" actId="20577"/>
          <ac:spMkLst>
            <pc:docMk/>
            <pc:sldMk cId="2829206611" sldId="259"/>
            <ac:spMk id="4" creationId="{7AFC0C5B-CF68-44AF-BD1E-0FE4643923C1}"/>
          </ac:spMkLst>
        </pc:spChg>
      </pc:sldChg>
      <pc:sldChg chg="del">
        <pc:chgData name="Camilla Sommar" userId="8e8a847d-ff45-4c24-9f57-30608db35425" providerId="ADAL" clId="{9A1AA4A6-32A6-4F4E-9E92-5D43618CC7A7}" dt="2022-08-29T11:22:55.034" v="0" actId="2696"/>
        <pc:sldMkLst>
          <pc:docMk/>
          <pc:sldMk cId="1502737474" sldId="260"/>
        </pc:sldMkLst>
      </pc:sldChg>
      <pc:sldChg chg="modSp mod">
        <pc:chgData name="Camilla Sommar" userId="8e8a847d-ff45-4c24-9f57-30608db35425" providerId="ADAL" clId="{9A1AA4A6-32A6-4F4E-9E92-5D43618CC7A7}" dt="2022-08-29T11:23:09.069" v="1" actId="6549"/>
        <pc:sldMkLst>
          <pc:docMk/>
          <pc:sldMk cId="1802923939" sldId="261"/>
        </pc:sldMkLst>
        <pc:spChg chg="mod">
          <ac:chgData name="Camilla Sommar" userId="8e8a847d-ff45-4c24-9f57-30608db35425" providerId="ADAL" clId="{9A1AA4A6-32A6-4F4E-9E92-5D43618CC7A7}" dt="2022-08-29T11:23:09.069" v="1" actId="6549"/>
          <ac:spMkLst>
            <pc:docMk/>
            <pc:sldMk cId="1802923939" sldId="261"/>
            <ac:spMk id="2" creationId="{F598119E-4FAA-4FA2-8AA1-2DD7E549E3D6}"/>
          </ac:spMkLst>
        </pc:spChg>
      </pc:sldChg>
      <pc:sldChg chg="modSp mod ord">
        <pc:chgData name="Camilla Sommar" userId="8e8a847d-ff45-4c24-9f57-30608db35425" providerId="ADAL" clId="{9A1AA4A6-32A6-4F4E-9E92-5D43618CC7A7}" dt="2022-08-29T12:07:42.289" v="55"/>
        <pc:sldMkLst>
          <pc:docMk/>
          <pc:sldMk cId="1264715471" sldId="262"/>
        </pc:sldMkLst>
        <pc:spChg chg="mod">
          <ac:chgData name="Camilla Sommar" userId="8e8a847d-ff45-4c24-9f57-30608db35425" providerId="ADAL" clId="{9A1AA4A6-32A6-4F4E-9E92-5D43618CC7A7}" dt="2022-08-29T11:24:05.560" v="6" actId="790"/>
          <ac:spMkLst>
            <pc:docMk/>
            <pc:sldMk cId="1264715471" sldId="262"/>
            <ac:spMk id="9" creationId="{0DAE1A08-79A7-66D2-D944-B62160FA9B8E}"/>
          </ac:spMkLst>
        </pc:spChg>
      </pc:sldChg>
      <pc:sldChg chg="modSp mod">
        <pc:chgData name="Camilla Sommar" userId="8e8a847d-ff45-4c24-9f57-30608db35425" providerId="ADAL" clId="{9A1AA4A6-32A6-4F4E-9E92-5D43618CC7A7}" dt="2022-08-29T13:07:53.678" v="1719" actId="20577"/>
        <pc:sldMkLst>
          <pc:docMk/>
          <pc:sldMk cId="2449614622" sldId="263"/>
        </pc:sldMkLst>
        <pc:spChg chg="mod">
          <ac:chgData name="Camilla Sommar" userId="8e8a847d-ff45-4c24-9f57-30608db35425" providerId="ADAL" clId="{9A1AA4A6-32A6-4F4E-9E92-5D43618CC7A7}" dt="2022-08-29T13:07:53.678" v="1719" actId="20577"/>
          <ac:spMkLst>
            <pc:docMk/>
            <pc:sldMk cId="2449614622" sldId="263"/>
            <ac:spMk id="12" creationId="{4A29CC49-3437-45D5-AD46-8697FA7B75AF}"/>
          </ac:spMkLst>
        </pc:spChg>
      </pc:sldChg>
      <pc:sldChg chg="modSp mod">
        <pc:chgData name="Camilla Sommar" userId="8e8a847d-ff45-4c24-9f57-30608db35425" providerId="ADAL" clId="{9A1AA4A6-32A6-4F4E-9E92-5D43618CC7A7}" dt="2022-08-29T11:24:15.090" v="7" actId="790"/>
        <pc:sldMkLst>
          <pc:docMk/>
          <pc:sldMk cId="2601997613" sldId="264"/>
        </pc:sldMkLst>
        <pc:spChg chg="mod">
          <ac:chgData name="Camilla Sommar" userId="8e8a847d-ff45-4c24-9f57-30608db35425" providerId="ADAL" clId="{9A1AA4A6-32A6-4F4E-9E92-5D43618CC7A7}" dt="2022-08-29T11:24:15.090" v="7" actId="790"/>
          <ac:spMkLst>
            <pc:docMk/>
            <pc:sldMk cId="2601997613" sldId="264"/>
            <ac:spMk id="22" creationId="{A2FC2FDD-9F81-C5CC-EBA6-39A66BCEA3AF}"/>
          </ac:spMkLst>
        </pc:spChg>
      </pc:sldChg>
      <pc:sldChg chg="modSp mod">
        <pc:chgData name="Camilla Sommar" userId="8e8a847d-ff45-4c24-9f57-30608db35425" providerId="ADAL" clId="{9A1AA4A6-32A6-4F4E-9E92-5D43618CC7A7}" dt="2022-08-29T12:18:19.813" v="648" actId="20577"/>
        <pc:sldMkLst>
          <pc:docMk/>
          <pc:sldMk cId="2059014048" sldId="266"/>
        </pc:sldMkLst>
        <pc:spChg chg="mod">
          <ac:chgData name="Camilla Sommar" userId="8e8a847d-ff45-4c24-9f57-30608db35425" providerId="ADAL" clId="{9A1AA4A6-32A6-4F4E-9E92-5D43618CC7A7}" dt="2022-08-29T11:25:44.726" v="15" actId="790"/>
          <ac:spMkLst>
            <pc:docMk/>
            <pc:sldMk cId="2059014048" sldId="266"/>
            <ac:spMk id="2" creationId="{A61F03B0-4805-4A01-91E1-2D99839E3722}"/>
          </ac:spMkLst>
        </pc:spChg>
        <pc:spChg chg="mod">
          <ac:chgData name="Camilla Sommar" userId="8e8a847d-ff45-4c24-9f57-30608db35425" providerId="ADAL" clId="{9A1AA4A6-32A6-4F4E-9E92-5D43618CC7A7}" dt="2022-08-29T12:18:19.813" v="648" actId="20577"/>
          <ac:spMkLst>
            <pc:docMk/>
            <pc:sldMk cId="2059014048" sldId="266"/>
            <ac:spMk id="4" creationId="{7AFC0C5B-CF68-44AF-BD1E-0FE4643923C1}"/>
          </ac:spMkLst>
        </pc:spChg>
      </pc:sldChg>
      <pc:sldChg chg="addSp modSp add mod ord">
        <pc:chgData name="Camilla Sommar" userId="8e8a847d-ff45-4c24-9f57-30608db35425" providerId="ADAL" clId="{9A1AA4A6-32A6-4F4E-9E92-5D43618CC7A7}" dt="2022-08-29T12:08:41.148" v="57"/>
        <pc:sldMkLst>
          <pc:docMk/>
          <pc:sldMk cId="1139125222" sldId="267"/>
        </pc:sldMkLst>
        <pc:spChg chg="mod">
          <ac:chgData name="Camilla Sommar" userId="8e8a847d-ff45-4c24-9f57-30608db35425" providerId="ADAL" clId="{9A1AA4A6-32A6-4F4E-9E92-5D43618CC7A7}" dt="2022-08-29T12:05:05.954" v="33" actId="1076"/>
          <ac:spMkLst>
            <pc:docMk/>
            <pc:sldMk cId="1139125222" sldId="267"/>
            <ac:spMk id="2" creationId="{060AB121-1648-4972-B0B6-67CA86A9D82C}"/>
          </ac:spMkLst>
        </pc:spChg>
        <pc:spChg chg="add mod">
          <ac:chgData name="Camilla Sommar" userId="8e8a847d-ff45-4c24-9f57-30608db35425" providerId="ADAL" clId="{9A1AA4A6-32A6-4F4E-9E92-5D43618CC7A7}" dt="2022-08-29T12:07:22.966" v="53" actId="20577"/>
          <ac:spMkLst>
            <pc:docMk/>
            <pc:sldMk cId="1139125222" sldId="267"/>
            <ac:spMk id="3" creationId="{1D63E64E-498E-B97D-93F3-0A1644C8C0D1}"/>
          </ac:spMkLst>
        </pc:spChg>
      </pc:sldChg>
      <pc:sldChg chg="del delDesignElem">
        <pc:chgData name="Camilla Sommar" userId="8e8a847d-ff45-4c24-9f57-30608db35425" providerId="ADAL" clId="{9A1AA4A6-32A6-4F4E-9E92-5D43618CC7A7}" dt="2022-08-29T12:03:34.125" v="19" actId="2696"/>
        <pc:sldMkLst>
          <pc:docMk/>
          <pc:sldMk cId="1233317984" sldId="267"/>
        </pc:sldMkLst>
      </pc:sldChg>
      <pc:sldChg chg="add">
        <pc:chgData name="Camilla Sommar" userId="8e8a847d-ff45-4c24-9f57-30608db35425" providerId="ADAL" clId="{9A1AA4A6-32A6-4F4E-9E92-5D43618CC7A7}" dt="2022-08-29T12:11:26.208" v="191" actId="2890"/>
        <pc:sldMkLst>
          <pc:docMk/>
          <pc:sldMk cId="3571443284"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CEE315-87C2-4F06-ACD6-A39F18713B2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40AAC2D-6031-4304-9B83-9244F4F8E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A76F0B1-A34A-459F-AAB6-CDEA8B8DF827}"/>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8AF3FDBC-D6E1-4267-B109-130BF2AA99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BE4D82-16F8-4E32-AFE6-857747A26C29}"/>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294110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785989-8433-4FE9-AEC2-556E84A5571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B67AA09-92DD-42FA-B654-BD38E2F39A2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14C0EF-CC38-4BF0-B869-EB4454633AB0}"/>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BF7B7E79-4FDD-442C-9C2A-E968812EA60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4270DED-5AA9-4A1B-A99D-7CB46397CD4B}"/>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379726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E8158EB-3633-4456-B0AB-BE91117EC11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DF132E-FC81-4950-8C73-6C1CBCA73B9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EEA020C-BBA2-46A0-8AF7-B2AE6D081BE9}"/>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627E7F70-1C17-4272-BE86-9609E37037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F7B2F7A-87AB-46E4-9440-AF67A95BA876}"/>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302394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554F61-ECE3-41F3-BE0E-02FE459E974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52B54-5C9E-4D37-94A1-6379BAB634EF}"/>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41468C6-8145-4CAD-A9BD-83C97E827D3C}"/>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D57B971C-3508-4AF9-A1AC-6DC96C9E25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F20F99-1C83-4C92-BA20-A9162BF01F13}"/>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200210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AD0847-68F3-4149-A7E6-F633D249A82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55111AB-88FE-4D8E-B2F1-F3B35A7BC7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26FD3F7-13DB-48F0-A0AB-7772EAA79764}"/>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BE2FF07B-8554-42D1-A80F-AF229B083DF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6C7D9B8-754D-4C35-83A8-9B0E322D8F69}"/>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388484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2CECC0-83A6-4CF4-AED4-E139D8B003A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CA925A3-03EC-4D8F-8094-B82EB4A5494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2A5DFFD-BF48-4CAA-B222-F68F5B51278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DE345B0-B71F-48C9-945A-EE9434FE7E88}"/>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6" name="Platshållare för sidfot 5">
            <a:extLst>
              <a:ext uri="{FF2B5EF4-FFF2-40B4-BE49-F238E27FC236}">
                <a16:creationId xmlns:a16="http://schemas.microsoft.com/office/drawing/2014/main" id="{09F74F7E-ADFF-4161-84D5-9AFA03C7461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1DFE020-6B9B-41B1-9314-E5FB43595261}"/>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299153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7F5D36-6B93-46F3-BB5B-3C2212AAC1D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10CBFEE-088F-4D90-87DF-4B01A9789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B7B2458-E1A1-49EB-92DF-D06A5D34C88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4388533-76A6-45B4-95AF-D878A16DBE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785EF30-8452-43F9-8F19-B5A5C0FB888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1E7088F-0598-47D3-9742-030E3FA9E4F4}"/>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8" name="Platshållare för sidfot 7">
            <a:extLst>
              <a:ext uri="{FF2B5EF4-FFF2-40B4-BE49-F238E27FC236}">
                <a16:creationId xmlns:a16="http://schemas.microsoft.com/office/drawing/2014/main" id="{CBCF9B5E-5507-4B2D-A3FE-9E7207FE584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C7ECB14-B7A5-47BF-834D-DA335A0E4A46}"/>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412211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B9D7E9-B5CC-4B26-99A5-01DDE22D28E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CE83138-DB60-45D9-9288-A6576F17E122}"/>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4" name="Platshållare för sidfot 3">
            <a:extLst>
              <a:ext uri="{FF2B5EF4-FFF2-40B4-BE49-F238E27FC236}">
                <a16:creationId xmlns:a16="http://schemas.microsoft.com/office/drawing/2014/main" id="{3CAC2029-5F0D-4B6A-93A8-D356846C051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B48B776-7986-45D7-AE04-CA874F073A59}"/>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287131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B892617-8EC9-4F18-A7B0-1CEAEB7BAF60}"/>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3" name="Platshållare för sidfot 2">
            <a:extLst>
              <a:ext uri="{FF2B5EF4-FFF2-40B4-BE49-F238E27FC236}">
                <a16:creationId xmlns:a16="http://schemas.microsoft.com/office/drawing/2014/main" id="{2D1AC771-C1FD-4621-A477-EF053E63DD4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3B2554B-84C9-44FA-9272-E496EFAE87D8}"/>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405640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4B24B7-F703-47F7-9F50-924927976B7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A14353-1D26-4758-BCE2-F0F18176C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E535A20-98D6-4205-A0AF-D35DC1372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DF9AE37-B719-4EA9-B98B-9B5382CCB966}"/>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6" name="Platshållare för sidfot 5">
            <a:extLst>
              <a:ext uri="{FF2B5EF4-FFF2-40B4-BE49-F238E27FC236}">
                <a16:creationId xmlns:a16="http://schemas.microsoft.com/office/drawing/2014/main" id="{EF588ACF-89AD-46DC-AA57-3E4A7ECCAA7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405AE24-E307-484C-9909-7904C2484F5C}"/>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678600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5C87D1-EB3D-40B4-A972-A9316BD9070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8A5ADE-6CE9-4DEC-80B0-DF0531DF80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4B48101-0A2A-403E-AF97-F7A070950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09D17CA-3332-429C-9C1E-BEA5333F9A3C}"/>
              </a:ext>
            </a:extLst>
          </p:cNvPr>
          <p:cNvSpPr>
            <a:spLocks noGrp="1"/>
          </p:cNvSpPr>
          <p:nvPr>
            <p:ph type="dt" sz="half" idx="10"/>
          </p:nvPr>
        </p:nvSpPr>
        <p:spPr/>
        <p:txBody>
          <a:bodyPr/>
          <a:lstStyle/>
          <a:p>
            <a:fld id="{16A1E710-3C37-4B34-A1A5-A6F4CD6A7E49}" type="datetimeFigureOut">
              <a:rPr lang="sv-SE" smtClean="0"/>
              <a:t>2022-08-29</a:t>
            </a:fld>
            <a:endParaRPr lang="sv-SE"/>
          </a:p>
        </p:txBody>
      </p:sp>
      <p:sp>
        <p:nvSpPr>
          <p:cNvPr id="6" name="Platshållare för sidfot 5">
            <a:extLst>
              <a:ext uri="{FF2B5EF4-FFF2-40B4-BE49-F238E27FC236}">
                <a16:creationId xmlns:a16="http://schemas.microsoft.com/office/drawing/2014/main" id="{E0C9F8EA-E3A5-40E3-B89B-5DB134FC1A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4359A9C-7252-405F-A639-CD7F95536BE8}"/>
              </a:ext>
            </a:extLst>
          </p:cNvPr>
          <p:cNvSpPr>
            <a:spLocks noGrp="1"/>
          </p:cNvSpPr>
          <p:nvPr>
            <p:ph type="sldNum" sz="quarter" idx="12"/>
          </p:nvPr>
        </p:nvSpPr>
        <p:spPr/>
        <p:txBody>
          <a:bodyPr/>
          <a:lstStyle/>
          <a:p>
            <a:fld id="{E1C875B8-4C47-407D-9181-B4DC8109596C}" type="slidenum">
              <a:rPr lang="sv-SE" smtClean="0"/>
              <a:t>‹#›</a:t>
            </a:fld>
            <a:endParaRPr lang="sv-SE"/>
          </a:p>
        </p:txBody>
      </p:sp>
    </p:spTree>
    <p:extLst>
      <p:ext uri="{BB962C8B-B14F-4D97-AF65-F5344CB8AC3E}">
        <p14:creationId xmlns:p14="http://schemas.microsoft.com/office/powerpoint/2010/main" val="230905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9C23B76-97DF-4448-8D02-E4CB64B34C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C8625D6-ECC5-4059-A771-ED8208AF19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EDF9E66-AFB8-4544-8914-7D5AEFED30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1E710-3C37-4B34-A1A5-A6F4CD6A7E49}" type="datetimeFigureOut">
              <a:rPr lang="sv-SE" smtClean="0"/>
              <a:t>2022-08-29</a:t>
            </a:fld>
            <a:endParaRPr lang="sv-SE"/>
          </a:p>
        </p:txBody>
      </p:sp>
      <p:sp>
        <p:nvSpPr>
          <p:cNvPr id="5" name="Platshållare för sidfot 4">
            <a:extLst>
              <a:ext uri="{FF2B5EF4-FFF2-40B4-BE49-F238E27FC236}">
                <a16:creationId xmlns:a16="http://schemas.microsoft.com/office/drawing/2014/main" id="{7DED20C4-F6D1-4D8E-9AAC-63F7287D13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EDFD25D-4E1E-4E50-831C-FD464C009B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875B8-4C47-407D-9181-B4DC8109596C}" type="slidenum">
              <a:rPr lang="sv-SE" smtClean="0"/>
              <a:t>‹#›</a:t>
            </a:fld>
            <a:endParaRPr lang="sv-SE"/>
          </a:p>
        </p:txBody>
      </p:sp>
    </p:spTree>
    <p:extLst>
      <p:ext uri="{BB962C8B-B14F-4D97-AF65-F5344CB8AC3E}">
        <p14:creationId xmlns:p14="http://schemas.microsoft.com/office/powerpoint/2010/main" val="68744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60AB121-1648-4972-B0B6-67CA86A9D82C}"/>
              </a:ext>
            </a:extLst>
          </p:cNvPr>
          <p:cNvSpPr>
            <a:spLocks noGrp="1"/>
          </p:cNvSpPr>
          <p:nvPr>
            <p:ph type="ctrTitle"/>
          </p:nvPr>
        </p:nvSpPr>
        <p:spPr>
          <a:xfrm>
            <a:off x="1127208" y="857251"/>
            <a:ext cx="4968792" cy="1954205"/>
          </a:xfrm>
        </p:spPr>
        <p:txBody>
          <a:bodyPr vert="horz" lIns="91440" tIns="45720" rIns="91440" bIns="45720" rtlCol="0" anchor="b">
            <a:normAutofit/>
          </a:bodyPr>
          <a:lstStyle/>
          <a:p>
            <a:pPr algn="l"/>
            <a:r>
              <a:rPr lang="sv-SE" sz="4400" kern="1200" dirty="0">
                <a:solidFill>
                  <a:srgbClr val="FFFFFF"/>
                </a:solidFill>
                <a:latin typeface="+mj-lt"/>
                <a:ea typeface="+mj-ea"/>
                <a:cs typeface="+mj-cs"/>
              </a:rPr>
              <a:t>Projekt</a:t>
            </a:r>
            <a:br>
              <a:rPr lang="sv-SE" sz="4400" kern="1200" dirty="0">
                <a:solidFill>
                  <a:srgbClr val="FFFFFF"/>
                </a:solidFill>
                <a:latin typeface="+mj-lt"/>
                <a:ea typeface="+mj-ea"/>
                <a:cs typeface="+mj-cs"/>
              </a:rPr>
            </a:br>
            <a:r>
              <a:rPr lang="sv-SE" sz="4400" kern="1200" dirty="0" err="1">
                <a:solidFill>
                  <a:srgbClr val="FFFFFF"/>
                </a:solidFill>
                <a:latin typeface="+mj-lt"/>
                <a:ea typeface="+mj-ea"/>
                <a:cs typeface="+mj-cs"/>
              </a:rPr>
              <a:t>Äldrevänlig</a:t>
            </a:r>
            <a:r>
              <a:rPr lang="sv-SE" sz="4400" kern="1200" dirty="0">
                <a:solidFill>
                  <a:srgbClr val="FFFFFF"/>
                </a:solidFill>
                <a:latin typeface="+mj-lt"/>
                <a:ea typeface="+mj-ea"/>
                <a:cs typeface="+mj-cs"/>
              </a:rPr>
              <a:t> kommun</a:t>
            </a:r>
            <a:br>
              <a:rPr lang="sv-SE" sz="4400" kern="1200" dirty="0">
                <a:solidFill>
                  <a:srgbClr val="FFFFFF"/>
                </a:solidFill>
                <a:latin typeface="+mj-lt"/>
                <a:ea typeface="+mj-ea"/>
                <a:cs typeface="+mj-cs"/>
              </a:rPr>
            </a:br>
            <a:r>
              <a:rPr lang="sv-SE" sz="3200" kern="1200" dirty="0">
                <a:solidFill>
                  <a:srgbClr val="FFFFFF"/>
                </a:solidFill>
                <a:latin typeface="+mj-lt"/>
                <a:ea typeface="+mj-ea"/>
                <a:cs typeface="+mj-cs"/>
              </a:rPr>
              <a:t>Mustafa Latif, projektledare</a:t>
            </a:r>
            <a:r>
              <a:rPr lang="sv-SE" sz="4400" kern="1200" dirty="0">
                <a:solidFill>
                  <a:srgbClr val="FFFFFF"/>
                </a:solidFill>
                <a:latin typeface="+mj-lt"/>
                <a:ea typeface="+mj-ea"/>
                <a:cs typeface="+mj-cs"/>
              </a:rPr>
              <a:t> </a:t>
            </a:r>
          </a:p>
        </p:txBody>
      </p:sp>
      <p:sp>
        <p:nvSpPr>
          <p:cNvPr id="47" name="Rectangle 4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dobjekt 6">
            <a:extLst>
              <a:ext uri="{FF2B5EF4-FFF2-40B4-BE49-F238E27FC236}">
                <a16:creationId xmlns:a16="http://schemas.microsoft.com/office/drawing/2014/main" id="{5EA78258-031F-45AE-991C-E5CB496F75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2811456"/>
            <a:ext cx="3737164" cy="1249374"/>
          </a:xfrm>
          <a:prstGeom prst="rect">
            <a:avLst/>
          </a:prstGeom>
        </p:spPr>
      </p:pic>
    </p:spTree>
    <p:extLst>
      <p:ext uri="{BB962C8B-B14F-4D97-AF65-F5344CB8AC3E}">
        <p14:creationId xmlns:p14="http://schemas.microsoft.com/office/powerpoint/2010/main" val="288199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A61F03B0-4805-4A01-91E1-2D99839E3722}"/>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sv-SE" sz="4000" kern="1200" dirty="0">
                <a:solidFill>
                  <a:srgbClr val="FFFFFF"/>
                </a:solidFill>
                <a:latin typeface="+mj-lt"/>
                <a:ea typeface="+mj-ea"/>
                <a:cs typeface="+mj-cs"/>
              </a:rPr>
              <a:t>Planering för år 2023</a:t>
            </a:r>
          </a:p>
        </p:txBody>
      </p:sp>
      <p:sp>
        <p:nvSpPr>
          <p:cNvPr id="4" name="Platshållare för text 3">
            <a:extLst>
              <a:ext uri="{FF2B5EF4-FFF2-40B4-BE49-F238E27FC236}">
                <a16:creationId xmlns:a16="http://schemas.microsoft.com/office/drawing/2014/main" id="{7AFC0C5B-CF68-44AF-BD1E-0FE4643923C1}"/>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pPr indent="-228600">
              <a:buFont typeface="Arial" panose="020B0604020202020204" pitchFamily="34" charset="0"/>
              <a:buChar char="•"/>
            </a:pPr>
            <a:r>
              <a:rPr lang="sv-SE" sz="2400" dirty="0"/>
              <a:t>Workshops genomförs kommunövergripande för att arbeta fram aktiviteter inom berörda kontor.</a:t>
            </a:r>
          </a:p>
          <a:p>
            <a:pPr indent="-228600">
              <a:buFont typeface="Arial" panose="020B0604020202020204" pitchFamily="34" charset="0"/>
              <a:buChar char="•"/>
            </a:pPr>
            <a:r>
              <a:rPr lang="sv-SE" sz="2400" dirty="0"/>
              <a:t>Fortsatt nära samverkan med kommuninvånare.</a:t>
            </a:r>
          </a:p>
          <a:p>
            <a:pPr indent="-228600">
              <a:buFont typeface="Arial" panose="020B0604020202020204" pitchFamily="34" charset="0"/>
              <a:buChar char="•"/>
            </a:pPr>
            <a:r>
              <a:rPr lang="sv-SE" sz="2400" dirty="0"/>
              <a:t>Framtagande av handlingsplan som beslutas i KF.</a:t>
            </a:r>
          </a:p>
        </p:txBody>
      </p:sp>
      <p:pic>
        <p:nvPicPr>
          <p:cNvPr id="5" name="Platshållare för innehåll 4">
            <a:extLst>
              <a:ext uri="{FF2B5EF4-FFF2-40B4-BE49-F238E27FC236}">
                <a16:creationId xmlns:a16="http://schemas.microsoft.com/office/drawing/2014/main" id="{0ABC5BBF-AF22-4EDB-BE60-0CA9867E64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205901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26" name="Rectangle 25">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Rubrik 1">
            <a:extLst>
              <a:ext uri="{FF2B5EF4-FFF2-40B4-BE49-F238E27FC236}">
                <a16:creationId xmlns:a16="http://schemas.microsoft.com/office/drawing/2014/main" id="{F598119E-4FAA-4FA2-8AA1-2DD7E549E3D6}"/>
              </a:ext>
            </a:extLst>
          </p:cNvPr>
          <p:cNvSpPr>
            <a:spLocks noGrp="1"/>
          </p:cNvSpPr>
          <p:nvPr>
            <p:ph type="ctrTitle"/>
          </p:nvPr>
        </p:nvSpPr>
        <p:spPr>
          <a:xfrm>
            <a:off x="766761" y="643468"/>
            <a:ext cx="5292727" cy="4242858"/>
          </a:xfrm>
        </p:spPr>
        <p:txBody>
          <a:bodyPr anchor="b">
            <a:normAutofit/>
          </a:bodyPr>
          <a:lstStyle/>
          <a:p>
            <a:pPr algn="l"/>
            <a:r>
              <a:rPr lang="sv-SE" sz="8800" dirty="0"/>
              <a:t>Frågor? </a:t>
            </a:r>
            <a:br>
              <a:rPr lang="sv-SE" sz="8800" dirty="0"/>
            </a:br>
            <a:endParaRPr lang="sv-SE" sz="8800" dirty="0"/>
          </a:p>
        </p:txBody>
      </p:sp>
      <p:sp>
        <p:nvSpPr>
          <p:cNvPr id="28"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4" name="Bildobjekt 3">
            <a:extLst>
              <a:ext uri="{FF2B5EF4-FFF2-40B4-BE49-F238E27FC236}">
                <a16:creationId xmlns:a16="http://schemas.microsoft.com/office/drawing/2014/main" id="{20CE7FD2-7710-41BD-B14D-9130F8D293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9994" y="2686474"/>
            <a:ext cx="3240000" cy="1083167"/>
          </a:xfrm>
          <a:prstGeom prst="rect">
            <a:avLst/>
          </a:prstGeom>
        </p:spPr>
      </p:pic>
    </p:spTree>
    <p:extLst>
      <p:ext uri="{BB962C8B-B14F-4D97-AF65-F5344CB8AC3E}">
        <p14:creationId xmlns:p14="http://schemas.microsoft.com/office/powerpoint/2010/main" val="180292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60AB121-1648-4972-B0B6-67CA86A9D82C}"/>
              </a:ext>
            </a:extLst>
          </p:cNvPr>
          <p:cNvSpPr>
            <a:spLocks noGrp="1"/>
          </p:cNvSpPr>
          <p:nvPr>
            <p:ph type="ctrTitle"/>
          </p:nvPr>
        </p:nvSpPr>
        <p:spPr>
          <a:xfrm>
            <a:off x="1037552" y="1953715"/>
            <a:ext cx="4968792" cy="1954205"/>
          </a:xfrm>
        </p:spPr>
        <p:txBody>
          <a:bodyPr vert="horz" lIns="91440" tIns="45720" rIns="91440" bIns="45720" rtlCol="0" anchor="b">
            <a:noAutofit/>
          </a:bodyPr>
          <a:lstStyle/>
          <a:p>
            <a:pPr algn="l"/>
            <a:r>
              <a:rPr lang="sv-SE" sz="2800" dirty="0">
                <a:solidFill>
                  <a:schemeClr val="bg1"/>
                </a:solidFill>
                <a:effectLst/>
                <a:latin typeface="Calibri" panose="020F0502020204030204" pitchFamily="34" charset="0"/>
                <a:ea typeface="Calibri" panose="020F0502020204030204" pitchFamily="34" charset="0"/>
              </a:rPr>
              <a:t>”</a:t>
            </a:r>
            <a:r>
              <a:rPr lang="sv-SE" sz="2800" i="1" dirty="0">
                <a:solidFill>
                  <a:schemeClr val="bg1"/>
                </a:solidFill>
                <a:effectLst/>
                <a:latin typeface="Calibri" panose="020F0502020204030204" pitchFamily="34" charset="0"/>
                <a:ea typeface="Calibri" panose="020F0502020204030204" pitchFamily="34" charset="0"/>
              </a:rPr>
              <a:t>Kommunens äldre ska uppleva god livskvalitet och en stark känsla utav meningsfullhet. Det ska finnas ett rikt och tillgängligt utbud av upplevelser och aktiviteter inom kultur, natur, fritid och utbildning för kommunens äldre”</a:t>
            </a:r>
            <a:endParaRPr lang="sv-SE" sz="2800" i="1" kern="1200" dirty="0">
              <a:solidFill>
                <a:schemeClr val="bg1"/>
              </a:solidFill>
              <a:latin typeface="+mj-lt"/>
              <a:ea typeface="+mj-ea"/>
              <a:cs typeface="+mj-cs"/>
            </a:endParaRPr>
          </a:p>
        </p:txBody>
      </p:sp>
      <p:sp>
        <p:nvSpPr>
          <p:cNvPr id="47" name="Rectangle 4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dobjekt 6">
            <a:extLst>
              <a:ext uri="{FF2B5EF4-FFF2-40B4-BE49-F238E27FC236}">
                <a16:creationId xmlns:a16="http://schemas.microsoft.com/office/drawing/2014/main" id="{5EA78258-031F-45AE-991C-E5CB496F75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2811456"/>
            <a:ext cx="3737164" cy="1249374"/>
          </a:xfrm>
          <a:prstGeom prst="rect">
            <a:avLst/>
          </a:prstGeom>
        </p:spPr>
      </p:pic>
      <p:sp>
        <p:nvSpPr>
          <p:cNvPr id="3" name="textruta 2">
            <a:extLst>
              <a:ext uri="{FF2B5EF4-FFF2-40B4-BE49-F238E27FC236}">
                <a16:creationId xmlns:a16="http://schemas.microsoft.com/office/drawing/2014/main" id="{1D63E64E-498E-B97D-93F3-0A1644C8C0D1}"/>
              </a:ext>
            </a:extLst>
          </p:cNvPr>
          <p:cNvSpPr txBox="1"/>
          <p:nvPr/>
        </p:nvSpPr>
        <p:spPr>
          <a:xfrm>
            <a:off x="2718848" y="5020218"/>
            <a:ext cx="4120102" cy="1323439"/>
          </a:xfrm>
          <a:prstGeom prst="rect">
            <a:avLst/>
          </a:prstGeom>
          <a:noFill/>
          <a:ln w="28575">
            <a:solidFill>
              <a:schemeClr val="bg1"/>
            </a:solidFill>
          </a:ln>
        </p:spPr>
        <p:txBody>
          <a:bodyPr wrap="square" rtlCol="0">
            <a:spAutoFit/>
          </a:bodyPr>
          <a:lstStyle/>
          <a:p>
            <a:r>
              <a:rPr lang="sv-SE" sz="2000" dirty="0">
                <a:solidFill>
                  <a:schemeClr val="bg1"/>
                </a:solidFill>
                <a:effectLst/>
                <a:latin typeface="Calibri" panose="020F0502020204030204" pitchFamily="34" charset="0"/>
                <a:ea typeface="Calibri" panose="020F0502020204030204" pitchFamily="34" charset="0"/>
              </a:rPr>
              <a:t>I Upplands-Bro kommun ska äldres möjligheter att leva ett hälsosamt och oberoende liv med ökad delaktighet i samhällsfrågor förbättras. </a:t>
            </a:r>
            <a:endParaRPr lang="sv-SE" sz="2000" dirty="0">
              <a:solidFill>
                <a:schemeClr val="bg1"/>
              </a:solidFill>
            </a:endParaRPr>
          </a:p>
        </p:txBody>
      </p:sp>
    </p:spTree>
    <p:extLst>
      <p:ext uri="{BB962C8B-B14F-4D97-AF65-F5344CB8AC3E}">
        <p14:creationId xmlns:p14="http://schemas.microsoft.com/office/powerpoint/2010/main" val="113912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7"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2F8486D7-3B1B-4AA7-BBDF-84D0AF738569}"/>
              </a:ext>
            </a:extLst>
          </p:cNvPr>
          <p:cNvSpPr>
            <a:spLocks noGrp="1"/>
          </p:cNvSpPr>
          <p:nvPr>
            <p:ph type="title"/>
          </p:nvPr>
        </p:nvSpPr>
        <p:spPr>
          <a:xfrm>
            <a:off x="1047280" y="759805"/>
            <a:ext cx="10306520" cy="1325563"/>
          </a:xfrm>
        </p:spPr>
        <p:txBody>
          <a:bodyPr>
            <a:normAutofit/>
          </a:bodyPr>
          <a:lstStyle/>
          <a:p>
            <a:r>
              <a:rPr lang="sv-SE" sz="4000" dirty="0">
                <a:solidFill>
                  <a:srgbClr val="FFFFFF"/>
                </a:solidFill>
              </a:rPr>
              <a:t>Bakgrund</a:t>
            </a:r>
          </a:p>
        </p:txBody>
      </p:sp>
      <p:sp>
        <p:nvSpPr>
          <p:cNvPr id="9" name="Content Placeholder 8">
            <a:extLst>
              <a:ext uri="{FF2B5EF4-FFF2-40B4-BE49-F238E27FC236}">
                <a16:creationId xmlns:a16="http://schemas.microsoft.com/office/drawing/2014/main" id="{0DAE1A08-79A7-66D2-D944-B62160FA9B8E}"/>
              </a:ext>
            </a:extLst>
          </p:cNvPr>
          <p:cNvSpPr>
            <a:spLocks noGrp="1"/>
          </p:cNvSpPr>
          <p:nvPr>
            <p:ph idx="1"/>
          </p:nvPr>
        </p:nvSpPr>
        <p:spPr>
          <a:xfrm>
            <a:off x="1424904" y="2494450"/>
            <a:ext cx="4053545" cy="3563159"/>
          </a:xfrm>
        </p:spPr>
        <p:txBody>
          <a:bodyPr>
            <a:normAutofit fontScale="92500" lnSpcReduction="20000"/>
          </a:bodyPr>
          <a:lstStyle/>
          <a:p>
            <a:r>
              <a:rPr lang="sv-SE" sz="2400" dirty="0" err="1"/>
              <a:t>Ledamotsintiativ</a:t>
            </a:r>
            <a:r>
              <a:rPr lang="sv-SE" sz="2400" dirty="0"/>
              <a:t> väcks i ÄON.</a:t>
            </a:r>
          </a:p>
          <a:p>
            <a:r>
              <a:rPr lang="sv-SE" sz="2400" dirty="0"/>
              <a:t>Uppdrag (övergripande mål och budget) ges från Politiken att Upplands-Bro ska vara/bli en </a:t>
            </a:r>
            <a:r>
              <a:rPr lang="sv-SE" sz="2400" dirty="0" err="1"/>
              <a:t>äldrevänlig</a:t>
            </a:r>
            <a:r>
              <a:rPr lang="sv-SE" sz="2400" dirty="0"/>
              <a:t> kommun.</a:t>
            </a:r>
          </a:p>
          <a:p>
            <a:r>
              <a:rPr lang="sv-SE" sz="2400" dirty="0"/>
              <a:t>En strategisk handlingsplan ska tas fram vilken ska fastställas av KF. </a:t>
            </a:r>
          </a:p>
          <a:p>
            <a:r>
              <a:rPr lang="sv-SE" sz="2400" dirty="0"/>
              <a:t>Projektet är kommunövergripande och drivs av projektledare anställd inom äldre- och omsorgsavdelningen.</a:t>
            </a:r>
          </a:p>
        </p:txBody>
      </p:sp>
      <p:pic>
        <p:nvPicPr>
          <p:cNvPr id="5" name="Platshållare för innehåll 4">
            <a:extLst>
              <a:ext uri="{FF2B5EF4-FFF2-40B4-BE49-F238E27FC236}">
                <a16:creationId xmlns:a16="http://schemas.microsoft.com/office/drawing/2014/main" id="{B8285385-4264-476D-B501-B2D8BD385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126471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8"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31">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B430E744-0579-4291-ACDA-B30A62860940}"/>
              </a:ext>
            </a:extLst>
          </p:cNvPr>
          <p:cNvSpPr>
            <a:spLocks noGrp="1"/>
          </p:cNvSpPr>
          <p:nvPr>
            <p:ph type="title"/>
          </p:nvPr>
        </p:nvSpPr>
        <p:spPr>
          <a:xfrm>
            <a:off x="1047280" y="759805"/>
            <a:ext cx="10306520" cy="1325563"/>
          </a:xfrm>
        </p:spPr>
        <p:txBody>
          <a:bodyPr>
            <a:normAutofit/>
          </a:bodyPr>
          <a:lstStyle/>
          <a:p>
            <a:r>
              <a:rPr lang="sv-SE" sz="4000" dirty="0">
                <a:solidFill>
                  <a:srgbClr val="FFFFFF"/>
                </a:solidFill>
              </a:rPr>
              <a:t>WHO:s nätverk &amp; krav för medlemskap</a:t>
            </a:r>
          </a:p>
        </p:txBody>
      </p:sp>
      <p:sp>
        <p:nvSpPr>
          <p:cNvPr id="22" name="Content Placeholder 21">
            <a:extLst>
              <a:ext uri="{FF2B5EF4-FFF2-40B4-BE49-F238E27FC236}">
                <a16:creationId xmlns:a16="http://schemas.microsoft.com/office/drawing/2014/main" id="{A2FC2FDD-9F81-C5CC-EBA6-39A66BCEA3AF}"/>
              </a:ext>
            </a:extLst>
          </p:cNvPr>
          <p:cNvSpPr>
            <a:spLocks noGrp="1"/>
          </p:cNvSpPr>
          <p:nvPr>
            <p:ph idx="1"/>
          </p:nvPr>
        </p:nvSpPr>
        <p:spPr>
          <a:xfrm>
            <a:off x="1424904" y="2494450"/>
            <a:ext cx="4053545" cy="3563159"/>
          </a:xfrm>
        </p:spPr>
        <p:txBody>
          <a:bodyPr>
            <a:normAutofit/>
          </a:bodyPr>
          <a:lstStyle/>
          <a:p>
            <a:r>
              <a:rPr lang="sv-SE" sz="2400" dirty="0"/>
              <a:t>Vilka är WHO?. </a:t>
            </a:r>
          </a:p>
          <a:p>
            <a:r>
              <a:rPr lang="sv-SE" sz="2400" dirty="0"/>
              <a:t>Vilka fördelar finns det med att bli medlem? </a:t>
            </a:r>
          </a:p>
          <a:p>
            <a:r>
              <a:rPr lang="sv-SE" sz="2400" dirty="0"/>
              <a:t>Vilka nackdelar finns det med att bli medlem? </a:t>
            </a:r>
          </a:p>
          <a:p>
            <a:r>
              <a:rPr lang="sv-SE" sz="2400" dirty="0"/>
              <a:t>Finns det några krav för att bli medlem? </a:t>
            </a:r>
          </a:p>
        </p:txBody>
      </p:sp>
      <p:pic>
        <p:nvPicPr>
          <p:cNvPr id="11" name="Platshållare för innehåll 4">
            <a:extLst>
              <a:ext uri="{FF2B5EF4-FFF2-40B4-BE49-F238E27FC236}">
                <a16:creationId xmlns:a16="http://schemas.microsoft.com/office/drawing/2014/main" id="{D5A7394C-F02F-4842-B1EC-D070E6B322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260199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kisväv marinblå - Hemtextil - Tygvaruhuset.se">
            <a:extLst>
              <a:ext uri="{FF2B5EF4-FFF2-40B4-BE49-F238E27FC236}">
                <a16:creationId xmlns:a16="http://schemas.microsoft.com/office/drawing/2014/main" id="{97A4EFBB-2EB6-480B-BB69-630311BEBE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48630"/>
          </a:xfrm>
          <a:prstGeom prst="rect">
            <a:avLst/>
          </a:prstGeom>
          <a:noFill/>
          <a:extLst>
            <a:ext uri="{909E8E84-426E-40DD-AFC4-6F175D3DCCD1}">
              <a14:hiddenFill xmlns:a14="http://schemas.microsoft.com/office/drawing/2010/main">
                <a:solidFill>
                  <a:srgbClr val="FFFFFF"/>
                </a:solidFill>
              </a14:hiddenFill>
            </a:ext>
          </a:extLst>
        </p:spPr>
      </p:pic>
      <p:sp>
        <p:nvSpPr>
          <p:cNvPr id="2" name="Ellips 1">
            <a:extLst>
              <a:ext uri="{FF2B5EF4-FFF2-40B4-BE49-F238E27FC236}">
                <a16:creationId xmlns:a16="http://schemas.microsoft.com/office/drawing/2014/main" id="{9115D1D5-5F07-49FA-9B09-81FE2C07B280}"/>
              </a:ext>
            </a:extLst>
          </p:cNvPr>
          <p:cNvSpPr/>
          <p:nvPr/>
        </p:nvSpPr>
        <p:spPr>
          <a:xfrm>
            <a:off x="4412025" y="2421731"/>
            <a:ext cx="2506950" cy="2014537"/>
          </a:xfrm>
          <a:prstGeom prst="ellipse">
            <a:avLst/>
          </a:prstGeom>
          <a:solidFill>
            <a:schemeClr val="tx1">
              <a:lumMod val="95000"/>
              <a:lumOff val="5000"/>
            </a:schemeClr>
          </a:solid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200" dirty="0"/>
              <a:t>Riktlinjer</a:t>
            </a:r>
          </a:p>
        </p:txBody>
      </p:sp>
      <p:sp>
        <p:nvSpPr>
          <p:cNvPr id="5" name="Ellips 4">
            <a:extLst>
              <a:ext uri="{FF2B5EF4-FFF2-40B4-BE49-F238E27FC236}">
                <a16:creationId xmlns:a16="http://schemas.microsoft.com/office/drawing/2014/main" id="{EE687228-9061-47FB-B854-00C4D31E04CC}"/>
              </a:ext>
            </a:extLst>
          </p:cNvPr>
          <p:cNvSpPr/>
          <p:nvPr/>
        </p:nvSpPr>
        <p:spPr>
          <a:xfrm>
            <a:off x="4412025" y="78581"/>
            <a:ext cx="2506950" cy="2014537"/>
          </a:xfrm>
          <a:prstGeom prst="ellipse">
            <a:avLst/>
          </a:prstGeom>
          <a:solidFill>
            <a:srgbClr val="B85050"/>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err="1"/>
              <a:t>Samhälls</a:t>
            </a:r>
            <a:r>
              <a:rPr lang="sv-SE" sz="2400" dirty="0"/>
              <a:t> &amp; hälsovård</a:t>
            </a:r>
          </a:p>
        </p:txBody>
      </p:sp>
      <p:sp>
        <p:nvSpPr>
          <p:cNvPr id="6" name="Ellips 5">
            <a:extLst>
              <a:ext uri="{FF2B5EF4-FFF2-40B4-BE49-F238E27FC236}">
                <a16:creationId xmlns:a16="http://schemas.microsoft.com/office/drawing/2014/main" id="{01E9E976-C1B9-4181-9EF8-13B1A2FFE589}"/>
              </a:ext>
            </a:extLst>
          </p:cNvPr>
          <p:cNvSpPr/>
          <p:nvPr/>
        </p:nvSpPr>
        <p:spPr>
          <a:xfrm>
            <a:off x="7349475" y="371953"/>
            <a:ext cx="2506950" cy="2014537"/>
          </a:xfrm>
          <a:prstGeom prst="ellipse">
            <a:avLst/>
          </a:prstGeom>
          <a:solidFill>
            <a:schemeClr val="accent5">
              <a:lumMod val="60000"/>
              <a:lumOff val="40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a:t>Transport</a:t>
            </a:r>
            <a:endParaRPr lang="sv-SE" sz="3200" dirty="0"/>
          </a:p>
        </p:txBody>
      </p:sp>
      <p:sp>
        <p:nvSpPr>
          <p:cNvPr id="7" name="Ellips 6">
            <a:extLst>
              <a:ext uri="{FF2B5EF4-FFF2-40B4-BE49-F238E27FC236}">
                <a16:creationId xmlns:a16="http://schemas.microsoft.com/office/drawing/2014/main" id="{6AA2C4E1-ED86-4952-9595-9BBB33475F0F}"/>
              </a:ext>
            </a:extLst>
          </p:cNvPr>
          <p:cNvSpPr/>
          <p:nvPr/>
        </p:nvSpPr>
        <p:spPr>
          <a:xfrm>
            <a:off x="7349475" y="4602958"/>
            <a:ext cx="2506950" cy="2014537"/>
          </a:xfrm>
          <a:prstGeom prst="ellipse">
            <a:avLst/>
          </a:prstGeom>
          <a:solidFill>
            <a:schemeClr val="accent4">
              <a:lumMod val="75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t>Socialt deltagande</a:t>
            </a:r>
          </a:p>
        </p:txBody>
      </p:sp>
      <p:sp>
        <p:nvSpPr>
          <p:cNvPr id="8" name="Ellips 7">
            <a:extLst>
              <a:ext uri="{FF2B5EF4-FFF2-40B4-BE49-F238E27FC236}">
                <a16:creationId xmlns:a16="http://schemas.microsoft.com/office/drawing/2014/main" id="{CAAF327C-049C-4B84-B402-BD1714ED2B18}"/>
              </a:ext>
            </a:extLst>
          </p:cNvPr>
          <p:cNvSpPr/>
          <p:nvPr/>
        </p:nvSpPr>
        <p:spPr>
          <a:xfrm>
            <a:off x="4412025" y="4764882"/>
            <a:ext cx="2506950" cy="2014537"/>
          </a:xfrm>
          <a:prstGeom prst="ellipse">
            <a:avLst/>
          </a:prstGeom>
          <a:solidFill>
            <a:schemeClr val="accent6">
              <a:lumMod val="75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t>Utomhusutrymmen &amp; byggnader</a:t>
            </a:r>
          </a:p>
        </p:txBody>
      </p:sp>
      <p:sp>
        <p:nvSpPr>
          <p:cNvPr id="9" name="Ellips 8">
            <a:extLst>
              <a:ext uri="{FF2B5EF4-FFF2-40B4-BE49-F238E27FC236}">
                <a16:creationId xmlns:a16="http://schemas.microsoft.com/office/drawing/2014/main" id="{7221B85C-2182-4B5D-BA5D-BEA7A06E2B71}"/>
              </a:ext>
            </a:extLst>
          </p:cNvPr>
          <p:cNvSpPr/>
          <p:nvPr/>
        </p:nvSpPr>
        <p:spPr>
          <a:xfrm>
            <a:off x="1474575" y="402432"/>
            <a:ext cx="2506950" cy="2014537"/>
          </a:xfrm>
          <a:prstGeom prst="ellipse">
            <a:avLst/>
          </a:prstGeom>
          <a:solidFill>
            <a:schemeClr val="tx2">
              <a:lumMod val="75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Kommunikation &amp; information</a:t>
            </a:r>
          </a:p>
        </p:txBody>
      </p:sp>
      <p:sp>
        <p:nvSpPr>
          <p:cNvPr id="10" name="Ellips 9">
            <a:extLst>
              <a:ext uri="{FF2B5EF4-FFF2-40B4-BE49-F238E27FC236}">
                <a16:creationId xmlns:a16="http://schemas.microsoft.com/office/drawing/2014/main" id="{A5F39613-0F14-4126-93FC-9DEDDE78C0B2}"/>
              </a:ext>
            </a:extLst>
          </p:cNvPr>
          <p:cNvSpPr/>
          <p:nvPr/>
        </p:nvSpPr>
        <p:spPr>
          <a:xfrm>
            <a:off x="389085" y="2502694"/>
            <a:ext cx="2506950" cy="2014537"/>
          </a:xfrm>
          <a:prstGeom prst="ellipse">
            <a:avLst/>
          </a:prstGeom>
          <a:solidFill>
            <a:schemeClr val="bg2">
              <a:lumMod val="50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t>Medborgardeltagande &amp; sysselsättning</a:t>
            </a:r>
          </a:p>
        </p:txBody>
      </p:sp>
      <p:sp>
        <p:nvSpPr>
          <p:cNvPr id="11" name="Ellips 10">
            <a:extLst>
              <a:ext uri="{FF2B5EF4-FFF2-40B4-BE49-F238E27FC236}">
                <a16:creationId xmlns:a16="http://schemas.microsoft.com/office/drawing/2014/main" id="{103BC580-2584-4F9B-8B28-5D99FFC5D98A}"/>
              </a:ext>
            </a:extLst>
          </p:cNvPr>
          <p:cNvSpPr/>
          <p:nvPr/>
        </p:nvSpPr>
        <p:spPr>
          <a:xfrm>
            <a:off x="1474575" y="4602958"/>
            <a:ext cx="2506950" cy="2014537"/>
          </a:xfrm>
          <a:prstGeom prst="ellipse">
            <a:avLst/>
          </a:prstGeom>
          <a:solidFill>
            <a:schemeClr val="accent2">
              <a:lumMod val="50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a:t>Respekt &amp; social integration</a:t>
            </a:r>
          </a:p>
        </p:txBody>
      </p:sp>
      <p:sp>
        <p:nvSpPr>
          <p:cNvPr id="12" name="Ellips 11">
            <a:extLst>
              <a:ext uri="{FF2B5EF4-FFF2-40B4-BE49-F238E27FC236}">
                <a16:creationId xmlns:a16="http://schemas.microsoft.com/office/drawing/2014/main" id="{4A29CC49-3437-45D5-AD46-8697FA7B75AF}"/>
              </a:ext>
            </a:extLst>
          </p:cNvPr>
          <p:cNvSpPr/>
          <p:nvPr/>
        </p:nvSpPr>
        <p:spPr>
          <a:xfrm>
            <a:off x="8302013" y="2469326"/>
            <a:ext cx="2506950" cy="2014537"/>
          </a:xfrm>
          <a:prstGeom prst="ellipse">
            <a:avLst/>
          </a:prstGeom>
          <a:solidFill>
            <a:schemeClr val="accent2">
              <a:lumMod val="60000"/>
              <a:lumOff val="4000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a:t>Boende</a:t>
            </a:r>
          </a:p>
        </p:txBody>
      </p:sp>
      <p:sp>
        <p:nvSpPr>
          <p:cNvPr id="13" name="Pil: nedåt 12">
            <a:extLst>
              <a:ext uri="{FF2B5EF4-FFF2-40B4-BE49-F238E27FC236}">
                <a16:creationId xmlns:a16="http://schemas.microsoft.com/office/drawing/2014/main" id="{C88AB843-FC7B-4B58-95E8-DB1363161E72}"/>
              </a:ext>
            </a:extLst>
          </p:cNvPr>
          <p:cNvSpPr/>
          <p:nvPr/>
        </p:nvSpPr>
        <p:spPr>
          <a:xfrm rot="14271110">
            <a:off x="6959813" y="1996679"/>
            <a:ext cx="348825" cy="1012031"/>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
        <p:nvSpPr>
          <p:cNvPr id="14" name="Pil: nedåt 13">
            <a:extLst>
              <a:ext uri="{FF2B5EF4-FFF2-40B4-BE49-F238E27FC236}">
                <a16:creationId xmlns:a16="http://schemas.microsoft.com/office/drawing/2014/main" id="{74B1F913-B1C9-420D-962C-28A8DFDA75B4}"/>
              </a:ext>
            </a:extLst>
          </p:cNvPr>
          <p:cNvSpPr/>
          <p:nvPr/>
        </p:nvSpPr>
        <p:spPr>
          <a:xfrm rot="16200000">
            <a:off x="7366174" y="2970580"/>
            <a:ext cx="348825" cy="101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
        <p:nvSpPr>
          <p:cNvPr id="15" name="Pil: nedåt 14">
            <a:extLst>
              <a:ext uri="{FF2B5EF4-FFF2-40B4-BE49-F238E27FC236}">
                <a16:creationId xmlns:a16="http://schemas.microsoft.com/office/drawing/2014/main" id="{545D3BB5-5296-493F-B284-15DF5F6F8711}"/>
              </a:ext>
            </a:extLst>
          </p:cNvPr>
          <p:cNvSpPr/>
          <p:nvPr/>
        </p:nvSpPr>
        <p:spPr>
          <a:xfrm rot="18737742">
            <a:off x="6964413" y="3852077"/>
            <a:ext cx="348825" cy="101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
        <p:nvSpPr>
          <p:cNvPr id="16" name="Pil: nedåt 15">
            <a:extLst>
              <a:ext uri="{FF2B5EF4-FFF2-40B4-BE49-F238E27FC236}">
                <a16:creationId xmlns:a16="http://schemas.microsoft.com/office/drawing/2014/main" id="{24DBFDF6-42BF-4103-939D-09BB3E3601AD}"/>
              </a:ext>
            </a:extLst>
          </p:cNvPr>
          <p:cNvSpPr/>
          <p:nvPr/>
        </p:nvSpPr>
        <p:spPr>
          <a:xfrm rot="5400000">
            <a:off x="3594853" y="2970579"/>
            <a:ext cx="348825" cy="101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
        <p:nvSpPr>
          <p:cNvPr id="17" name="Pil: nedåt 16">
            <a:extLst>
              <a:ext uri="{FF2B5EF4-FFF2-40B4-BE49-F238E27FC236}">
                <a16:creationId xmlns:a16="http://schemas.microsoft.com/office/drawing/2014/main" id="{F34E30DA-A73F-4908-8B03-339E3B61E4F9}"/>
              </a:ext>
            </a:extLst>
          </p:cNvPr>
          <p:cNvSpPr/>
          <p:nvPr/>
        </p:nvSpPr>
        <p:spPr>
          <a:xfrm rot="7775617">
            <a:off x="3934223" y="1996679"/>
            <a:ext cx="348825" cy="101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
        <p:nvSpPr>
          <p:cNvPr id="18" name="Pil: nedåt 17">
            <a:extLst>
              <a:ext uri="{FF2B5EF4-FFF2-40B4-BE49-F238E27FC236}">
                <a16:creationId xmlns:a16="http://schemas.microsoft.com/office/drawing/2014/main" id="{8F7928CE-FAAF-4096-A50A-02A0CB57F8F4}"/>
              </a:ext>
            </a:extLst>
          </p:cNvPr>
          <p:cNvSpPr/>
          <p:nvPr/>
        </p:nvSpPr>
        <p:spPr>
          <a:xfrm rot="2815863">
            <a:off x="3878081" y="3855502"/>
            <a:ext cx="348825" cy="101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4961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2F8486D7-3B1B-4AA7-BBDF-84D0AF738569}"/>
              </a:ext>
            </a:extLst>
          </p:cNvPr>
          <p:cNvSpPr>
            <a:spLocks noGrp="1"/>
          </p:cNvSpPr>
          <p:nvPr>
            <p:ph type="title"/>
          </p:nvPr>
        </p:nvSpPr>
        <p:spPr>
          <a:xfrm>
            <a:off x="1047280" y="759805"/>
            <a:ext cx="10306520" cy="1325563"/>
          </a:xfrm>
        </p:spPr>
        <p:txBody>
          <a:bodyPr>
            <a:normAutofit/>
          </a:bodyPr>
          <a:lstStyle/>
          <a:p>
            <a:r>
              <a:rPr lang="sv-SE" sz="4000" dirty="0">
                <a:solidFill>
                  <a:srgbClr val="FFFFFF"/>
                </a:solidFill>
              </a:rPr>
              <a:t>Framtidsspaning!</a:t>
            </a:r>
          </a:p>
        </p:txBody>
      </p:sp>
      <p:sp>
        <p:nvSpPr>
          <p:cNvPr id="9" name="Content Placeholder 8">
            <a:extLst>
              <a:ext uri="{FF2B5EF4-FFF2-40B4-BE49-F238E27FC236}">
                <a16:creationId xmlns:a16="http://schemas.microsoft.com/office/drawing/2014/main" id="{0DAE1A08-79A7-66D2-D944-B62160FA9B8E}"/>
              </a:ext>
            </a:extLst>
          </p:cNvPr>
          <p:cNvSpPr>
            <a:spLocks noGrp="1"/>
          </p:cNvSpPr>
          <p:nvPr>
            <p:ph idx="1"/>
          </p:nvPr>
        </p:nvSpPr>
        <p:spPr>
          <a:xfrm>
            <a:off x="1424904" y="2494450"/>
            <a:ext cx="4279610" cy="3727835"/>
          </a:xfrm>
        </p:spPr>
        <p:txBody>
          <a:bodyPr>
            <a:normAutofit fontScale="77500" lnSpcReduction="20000"/>
          </a:bodyPr>
          <a:lstStyle/>
          <a:p>
            <a:r>
              <a:rPr lang="sv-SE" sz="2400" dirty="0"/>
              <a:t>Utifrån de 8 områdena planeras och  genomförs  åtgärder/aktiviteter på bred front i dialog med kommunens äldre.</a:t>
            </a:r>
          </a:p>
          <a:p>
            <a:r>
              <a:rPr lang="sv-SE" sz="2400" dirty="0"/>
              <a:t>En </a:t>
            </a:r>
            <a:r>
              <a:rPr lang="sv-SE" sz="2400" dirty="0" err="1"/>
              <a:t>äldrevänlig</a:t>
            </a:r>
            <a:r>
              <a:rPr lang="sv-SE" sz="2400" dirty="0"/>
              <a:t> kommun är en kommun som är vänlig för </a:t>
            </a:r>
            <a:r>
              <a:rPr lang="sv-SE" sz="2400" b="1" dirty="0"/>
              <a:t>alla</a:t>
            </a:r>
            <a:r>
              <a:rPr lang="sv-SE" sz="2400" dirty="0"/>
              <a:t> oavsett ålder och funktionsförmåga och bidrar till goda livsvillkor för alla.</a:t>
            </a:r>
          </a:p>
          <a:p>
            <a:r>
              <a:rPr lang="sv-SE" sz="2400" dirty="0"/>
              <a:t>Äldreperspektivet ska vara en given del att alltid beakta inte minst eftersom medellivslängden ökar.</a:t>
            </a:r>
          </a:p>
          <a:p>
            <a:r>
              <a:rPr lang="sv-SE" sz="2400" dirty="0"/>
              <a:t>Utökade åtgärder i samverkan för att möta den åldrande befolkningens resurser och behov.</a:t>
            </a:r>
          </a:p>
          <a:p>
            <a:r>
              <a:rPr lang="sv-SE" sz="2400" dirty="0"/>
              <a:t>Fokus på förebyggande åtgärder.</a:t>
            </a:r>
          </a:p>
          <a:p>
            <a:pPr marL="0" indent="0">
              <a:buNone/>
            </a:pPr>
            <a:endParaRPr lang="sv-SE" sz="2400" dirty="0"/>
          </a:p>
          <a:p>
            <a:endParaRPr lang="sv-SE" sz="2400" dirty="0"/>
          </a:p>
          <a:p>
            <a:endParaRPr lang="sv-SE" sz="2400" dirty="0"/>
          </a:p>
        </p:txBody>
      </p:sp>
      <p:pic>
        <p:nvPicPr>
          <p:cNvPr id="5" name="Platshållare för innehåll 4">
            <a:extLst>
              <a:ext uri="{FF2B5EF4-FFF2-40B4-BE49-F238E27FC236}">
                <a16:creationId xmlns:a16="http://schemas.microsoft.com/office/drawing/2014/main" id="{B8285385-4264-476D-B501-B2D8BD385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307664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2F8486D7-3B1B-4AA7-BBDF-84D0AF738569}"/>
              </a:ext>
            </a:extLst>
          </p:cNvPr>
          <p:cNvSpPr>
            <a:spLocks noGrp="1"/>
          </p:cNvSpPr>
          <p:nvPr>
            <p:ph type="title"/>
          </p:nvPr>
        </p:nvSpPr>
        <p:spPr>
          <a:xfrm>
            <a:off x="1047280" y="759805"/>
            <a:ext cx="10306520" cy="1325563"/>
          </a:xfrm>
        </p:spPr>
        <p:txBody>
          <a:bodyPr>
            <a:normAutofit/>
          </a:bodyPr>
          <a:lstStyle/>
          <a:p>
            <a:r>
              <a:rPr lang="sv-SE" sz="4000" dirty="0">
                <a:solidFill>
                  <a:srgbClr val="FFFFFF"/>
                </a:solidFill>
              </a:rPr>
              <a:t>Våren 2022 - omvärldsbevakning</a:t>
            </a:r>
          </a:p>
        </p:txBody>
      </p:sp>
      <p:sp>
        <p:nvSpPr>
          <p:cNvPr id="9" name="Content Placeholder 8">
            <a:extLst>
              <a:ext uri="{FF2B5EF4-FFF2-40B4-BE49-F238E27FC236}">
                <a16:creationId xmlns:a16="http://schemas.microsoft.com/office/drawing/2014/main" id="{0DAE1A08-79A7-66D2-D944-B62160FA9B8E}"/>
              </a:ext>
            </a:extLst>
          </p:cNvPr>
          <p:cNvSpPr>
            <a:spLocks noGrp="1"/>
          </p:cNvSpPr>
          <p:nvPr>
            <p:ph idx="1"/>
          </p:nvPr>
        </p:nvSpPr>
        <p:spPr>
          <a:xfrm>
            <a:off x="1424904" y="2494450"/>
            <a:ext cx="4053545" cy="3563159"/>
          </a:xfrm>
        </p:spPr>
        <p:txBody>
          <a:bodyPr>
            <a:normAutofit/>
          </a:bodyPr>
          <a:lstStyle/>
          <a:p>
            <a:r>
              <a:rPr lang="sv-SE" sz="2400" dirty="0" err="1"/>
              <a:t>Nätverkat</a:t>
            </a:r>
            <a:r>
              <a:rPr lang="sv-SE" sz="2400" dirty="0"/>
              <a:t> med olika enheter inom kommunen.</a:t>
            </a:r>
          </a:p>
          <a:p>
            <a:r>
              <a:rPr lang="sv-SE" sz="2400" dirty="0" err="1"/>
              <a:t>Nätverkat</a:t>
            </a:r>
            <a:r>
              <a:rPr lang="sv-SE" sz="2400" dirty="0"/>
              <a:t> med olika kommuner i landet. </a:t>
            </a:r>
          </a:p>
          <a:p>
            <a:r>
              <a:rPr lang="sv-SE" sz="2400" dirty="0"/>
              <a:t>Presenterat projektet för våra äldre för att inkludera dem i arbetet.</a:t>
            </a:r>
          </a:p>
          <a:p>
            <a:r>
              <a:rPr lang="sv-SE" sz="2400" dirty="0"/>
              <a:t>Samverkat och deltagit på verksamhetsbesök. </a:t>
            </a:r>
          </a:p>
        </p:txBody>
      </p:sp>
      <p:pic>
        <p:nvPicPr>
          <p:cNvPr id="5" name="Platshållare för innehåll 4">
            <a:extLst>
              <a:ext uri="{FF2B5EF4-FFF2-40B4-BE49-F238E27FC236}">
                <a16:creationId xmlns:a16="http://schemas.microsoft.com/office/drawing/2014/main" id="{B8285385-4264-476D-B501-B2D8BD385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357144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9"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2F8486D7-3B1B-4AA7-BBDF-84D0AF738569}"/>
              </a:ext>
            </a:extLst>
          </p:cNvPr>
          <p:cNvSpPr>
            <a:spLocks noGrp="1"/>
          </p:cNvSpPr>
          <p:nvPr>
            <p:ph type="title"/>
          </p:nvPr>
        </p:nvSpPr>
        <p:spPr>
          <a:xfrm>
            <a:off x="1047280" y="759805"/>
            <a:ext cx="10306520" cy="1325563"/>
          </a:xfrm>
        </p:spPr>
        <p:txBody>
          <a:bodyPr>
            <a:normAutofit/>
          </a:bodyPr>
          <a:lstStyle/>
          <a:p>
            <a:r>
              <a:rPr lang="sv-SE" sz="4000" dirty="0">
                <a:solidFill>
                  <a:srgbClr val="FFFFFF"/>
                </a:solidFill>
              </a:rPr>
              <a:t>Planen för hösten 2022 - baslinjemätningar </a:t>
            </a:r>
          </a:p>
        </p:txBody>
      </p:sp>
      <p:sp>
        <p:nvSpPr>
          <p:cNvPr id="9" name="Content Placeholder 8">
            <a:extLst>
              <a:ext uri="{FF2B5EF4-FFF2-40B4-BE49-F238E27FC236}">
                <a16:creationId xmlns:a16="http://schemas.microsoft.com/office/drawing/2014/main" id="{0DAE1A08-79A7-66D2-D944-B62160FA9B8E}"/>
              </a:ext>
            </a:extLst>
          </p:cNvPr>
          <p:cNvSpPr>
            <a:spLocks noGrp="1"/>
          </p:cNvSpPr>
          <p:nvPr>
            <p:ph idx="1"/>
          </p:nvPr>
        </p:nvSpPr>
        <p:spPr>
          <a:xfrm>
            <a:off x="1424904" y="2494450"/>
            <a:ext cx="4309146" cy="4030175"/>
          </a:xfrm>
        </p:spPr>
        <p:txBody>
          <a:bodyPr>
            <a:normAutofit fontScale="92500" lnSpcReduction="20000"/>
          </a:bodyPr>
          <a:lstStyle/>
          <a:p>
            <a:r>
              <a:rPr lang="sv-SE" sz="2400" dirty="0"/>
              <a:t>Syftet med baslinjemätningen är att ha en utgångspunkt för hur </a:t>
            </a:r>
            <a:r>
              <a:rPr lang="sv-SE" sz="2400" dirty="0" err="1"/>
              <a:t>äldrevänlig</a:t>
            </a:r>
            <a:r>
              <a:rPr lang="sv-SE" sz="2400" dirty="0"/>
              <a:t> kommunen är idag.</a:t>
            </a:r>
          </a:p>
          <a:p>
            <a:r>
              <a:rPr lang="sv-SE" sz="2400" dirty="0"/>
              <a:t>Bjuda äldre kommuninvånare på 8-10 möten med förbestämda teman (baslinjemätning 1)</a:t>
            </a:r>
          </a:p>
          <a:p>
            <a:r>
              <a:rPr lang="sv-SE" sz="2400" dirty="0"/>
              <a:t>Samverka med andra enheter inom kommunen (baslinjemätning 2).</a:t>
            </a:r>
          </a:p>
          <a:p>
            <a:r>
              <a:rPr lang="sv-SE" sz="2400" dirty="0"/>
              <a:t>Beroende av effekterna av 1 ,2 utföra enkäter med fokusgrupp (baslinjemätning 3). </a:t>
            </a:r>
          </a:p>
          <a:p>
            <a:r>
              <a:rPr lang="sv-SE" sz="2400" dirty="0"/>
              <a:t>Bryta ned projektet till mindre och tydligare punkter.  </a:t>
            </a:r>
          </a:p>
        </p:txBody>
      </p:sp>
      <p:pic>
        <p:nvPicPr>
          <p:cNvPr id="4" name="Bildobjekt 3">
            <a:extLst>
              <a:ext uri="{FF2B5EF4-FFF2-40B4-BE49-F238E27FC236}">
                <a16:creationId xmlns:a16="http://schemas.microsoft.com/office/drawing/2014/main" id="{533340E8-0159-4DEA-B4E0-E42923E34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1551465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ubrik 1">
            <a:extLst>
              <a:ext uri="{FF2B5EF4-FFF2-40B4-BE49-F238E27FC236}">
                <a16:creationId xmlns:a16="http://schemas.microsoft.com/office/drawing/2014/main" id="{A61F03B0-4805-4A01-91E1-2D99839E3722}"/>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sv-SE" sz="4000" kern="1200" dirty="0">
                <a:solidFill>
                  <a:srgbClr val="FFFFFF"/>
                </a:solidFill>
                <a:latin typeface="+mj-lt"/>
                <a:ea typeface="+mj-ea"/>
                <a:cs typeface="+mj-cs"/>
              </a:rPr>
              <a:t>Målet för år 2022 – Upplands-Bro kommun beviljas medlemskap I </a:t>
            </a:r>
            <a:r>
              <a:rPr lang="sv-SE" sz="4000" kern="1200" dirty="0" err="1">
                <a:solidFill>
                  <a:srgbClr val="FFFFFF"/>
                </a:solidFill>
                <a:latin typeface="+mj-lt"/>
                <a:ea typeface="+mj-ea"/>
                <a:cs typeface="+mj-cs"/>
              </a:rPr>
              <a:t>WHO’s</a:t>
            </a:r>
            <a:r>
              <a:rPr lang="sv-SE" sz="4000" kern="1200" dirty="0">
                <a:solidFill>
                  <a:srgbClr val="FFFFFF"/>
                </a:solidFill>
                <a:latin typeface="+mj-lt"/>
                <a:ea typeface="+mj-ea"/>
                <a:cs typeface="+mj-cs"/>
              </a:rPr>
              <a:t> nätverk</a:t>
            </a:r>
          </a:p>
        </p:txBody>
      </p:sp>
      <p:sp>
        <p:nvSpPr>
          <p:cNvPr id="4" name="Platshållare för text 3">
            <a:extLst>
              <a:ext uri="{FF2B5EF4-FFF2-40B4-BE49-F238E27FC236}">
                <a16:creationId xmlns:a16="http://schemas.microsoft.com/office/drawing/2014/main" id="{7AFC0C5B-CF68-44AF-BD1E-0FE4643923C1}"/>
              </a:ext>
            </a:extLst>
          </p:cNvPr>
          <p:cNvSpPr>
            <a:spLocks noGrp="1"/>
          </p:cNvSpPr>
          <p:nvPr>
            <p:ph type="body" sz="half" idx="2"/>
          </p:nvPr>
        </p:nvSpPr>
        <p:spPr>
          <a:xfrm>
            <a:off x="1424904" y="2494450"/>
            <a:ext cx="4053545" cy="3563159"/>
          </a:xfrm>
        </p:spPr>
        <p:txBody>
          <a:bodyPr vert="horz" lIns="91440" tIns="45720" rIns="91440" bIns="45720" rtlCol="0">
            <a:normAutofit fontScale="92500" lnSpcReduction="10000"/>
          </a:bodyPr>
          <a:lstStyle/>
          <a:p>
            <a:pPr indent="-228600">
              <a:buFont typeface="Arial" panose="020B0604020202020204" pitchFamily="34" charset="0"/>
              <a:buChar char="•"/>
            </a:pPr>
            <a:r>
              <a:rPr lang="sv-SE" sz="2400" dirty="0"/>
              <a:t>Start den 6 September med diskussion kring teman - </a:t>
            </a:r>
            <a:r>
              <a:rPr lang="sv-SE" sz="2400" dirty="0" err="1"/>
              <a:t>äldredialoger</a:t>
            </a:r>
            <a:r>
              <a:rPr lang="sv-SE" sz="2400" dirty="0"/>
              <a:t>. </a:t>
            </a:r>
          </a:p>
          <a:p>
            <a:pPr indent="-228600">
              <a:buFont typeface="Arial" panose="020B0604020202020204" pitchFamily="34" charset="0"/>
              <a:buChar char="•"/>
            </a:pPr>
            <a:r>
              <a:rPr lang="sv-SE" sz="2400" dirty="0"/>
              <a:t>Förfrågan kring samverkan med andra enheter (pågående).</a:t>
            </a:r>
          </a:p>
          <a:p>
            <a:pPr indent="-228600">
              <a:buFont typeface="Arial" panose="020B0604020202020204" pitchFamily="34" charset="0"/>
              <a:buChar char="•"/>
            </a:pPr>
            <a:r>
              <a:rPr lang="sv-SE" sz="2400" dirty="0"/>
              <a:t>Färdiga baslinjemätningar.</a:t>
            </a:r>
          </a:p>
          <a:p>
            <a:pPr indent="-228600">
              <a:buFont typeface="Arial" panose="020B0604020202020204" pitchFamily="34" charset="0"/>
              <a:buChar char="•"/>
            </a:pPr>
            <a:r>
              <a:rPr lang="sv-SE" sz="2400" dirty="0"/>
              <a:t>Slutet av 2022 är förhoppningen att Upplands-Bro kommun är  medlem i WHO:s nätverk för </a:t>
            </a:r>
            <a:r>
              <a:rPr lang="sv-SE" sz="2400" dirty="0" err="1"/>
              <a:t>äldrevänliga</a:t>
            </a:r>
            <a:r>
              <a:rPr lang="sv-SE" sz="2400" dirty="0"/>
              <a:t> städer/kommuner. </a:t>
            </a:r>
          </a:p>
        </p:txBody>
      </p:sp>
      <p:pic>
        <p:nvPicPr>
          <p:cNvPr id="5" name="Platshållare för innehåll 4">
            <a:extLst>
              <a:ext uri="{FF2B5EF4-FFF2-40B4-BE49-F238E27FC236}">
                <a16:creationId xmlns:a16="http://schemas.microsoft.com/office/drawing/2014/main" id="{0ABC5BBF-AF22-4EDB-BE60-0CA9867E64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8892" y="3471314"/>
            <a:ext cx="4802404" cy="1605495"/>
          </a:xfrm>
          <a:prstGeom prst="rect">
            <a:avLst/>
          </a:prstGeom>
        </p:spPr>
      </p:pic>
    </p:spTree>
    <p:extLst>
      <p:ext uri="{BB962C8B-B14F-4D97-AF65-F5344CB8AC3E}">
        <p14:creationId xmlns:p14="http://schemas.microsoft.com/office/powerpoint/2010/main" val="282920661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Upplands-Bro</Template>
  <TotalTime>10056</TotalTime>
  <Words>449</Words>
  <Application>Microsoft Office PowerPoint</Application>
  <PresentationFormat>Bredbild</PresentationFormat>
  <Paragraphs>50</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Projekt Äldrevänlig kommun Mustafa Latif, projektledare </vt:lpstr>
      <vt:lpstr>”Kommunens äldre ska uppleva god livskvalitet och en stark känsla utav meningsfullhet. Det ska finnas ett rikt och tillgängligt utbud av upplevelser och aktiviteter inom kultur, natur, fritid och utbildning för kommunens äldre”</vt:lpstr>
      <vt:lpstr>Bakgrund</vt:lpstr>
      <vt:lpstr>WHO:s nätverk &amp; krav för medlemskap</vt:lpstr>
      <vt:lpstr>PowerPoint-presentation</vt:lpstr>
      <vt:lpstr>Framtidsspaning!</vt:lpstr>
      <vt:lpstr>Våren 2022 - omvärldsbevakning</vt:lpstr>
      <vt:lpstr>Planen för hösten 2022 - baslinjemätningar </vt:lpstr>
      <vt:lpstr>Målet för år 2022 – Upplands-Bro kommun beviljas medlemskap I WHO’s nätverk</vt:lpstr>
      <vt:lpstr>Planering för år 2023</vt:lpstr>
      <vt:lpstr>Frågor?  </vt:lpstr>
    </vt:vector>
  </TitlesOfParts>
  <Company>UpplandsBro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Mustafa Latif projektledare för Äldrevänligkommun</dc:title>
  <dc:creator>Mustafa Mukdat Latif</dc:creator>
  <cp:lastModifiedBy>Camilla Sommar</cp:lastModifiedBy>
  <cp:revision>7</cp:revision>
  <dcterms:created xsi:type="dcterms:W3CDTF">2022-08-22T12:15:16Z</dcterms:created>
  <dcterms:modified xsi:type="dcterms:W3CDTF">2022-08-29T13:11:03Z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f33395-ab0b-414c-8e6d-1e2551b0b6b1_Enabled">
    <vt:lpwstr>true</vt:lpwstr>
  </property>
  <property fmtid="{D5CDD505-2E9C-101B-9397-08002B2CF9AE}" pid="3" name="MSIP_Label_39f33395-ab0b-414c-8e6d-1e2551b0b6b1_SetDate">
    <vt:lpwstr>2022-08-29T09:27:11Z</vt:lpwstr>
  </property>
  <property fmtid="{D5CDD505-2E9C-101B-9397-08002B2CF9AE}" pid="4" name="MSIP_Label_39f33395-ab0b-414c-8e6d-1e2551b0b6b1_Method">
    <vt:lpwstr>Privileged</vt:lpwstr>
  </property>
  <property fmtid="{D5CDD505-2E9C-101B-9397-08002B2CF9AE}" pid="5" name="MSIP_Label_39f33395-ab0b-414c-8e6d-1e2551b0b6b1_Name">
    <vt:lpwstr>39f33395-ab0b-414c-8e6d-1e2551b0b6b1</vt:lpwstr>
  </property>
  <property fmtid="{D5CDD505-2E9C-101B-9397-08002B2CF9AE}" pid="6" name="MSIP_Label_39f33395-ab0b-414c-8e6d-1e2551b0b6b1_SiteId">
    <vt:lpwstr>fd4767ef-85ac-4fb9-8c0a-bd534d1e672d</vt:lpwstr>
  </property>
  <property fmtid="{D5CDD505-2E9C-101B-9397-08002B2CF9AE}" pid="7" name="MSIP_Label_39f33395-ab0b-414c-8e6d-1e2551b0b6b1_ActionId">
    <vt:lpwstr>c1fd7d51-4671-4343-97d7-ca2010660e2f</vt:lpwstr>
  </property>
  <property fmtid="{D5CDD505-2E9C-101B-9397-08002B2CF9AE}" pid="8" name="MSIP_Label_39f33395-ab0b-414c-8e6d-1e2551b0b6b1_ContentBits">
    <vt:lpwstr>0</vt:lpwstr>
  </property>
</Properties>
</file>